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0" r:id="rId3"/>
  </p:sldMasterIdLst>
  <p:notesMasterIdLst>
    <p:notesMasterId r:id="rId21"/>
  </p:notesMasterIdLst>
  <p:sldIdLst>
    <p:sldId id="257" r:id="rId4"/>
    <p:sldId id="273" r:id="rId5"/>
    <p:sldId id="260" r:id="rId6"/>
    <p:sldId id="261" r:id="rId7"/>
    <p:sldId id="262" r:id="rId8"/>
    <p:sldId id="282" r:id="rId9"/>
    <p:sldId id="264" r:id="rId10"/>
    <p:sldId id="265" r:id="rId11"/>
    <p:sldId id="266" r:id="rId12"/>
    <p:sldId id="267" r:id="rId13"/>
    <p:sldId id="276" r:id="rId14"/>
    <p:sldId id="278" r:id="rId15"/>
    <p:sldId id="268" r:id="rId16"/>
    <p:sldId id="269" r:id="rId17"/>
    <p:sldId id="270" r:id="rId18"/>
    <p:sldId id="271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5373" autoAdjust="0"/>
  </p:normalViewPr>
  <p:slideViewPr>
    <p:cSldViewPr snapToGrid="0">
      <p:cViewPr varScale="1">
        <p:scale>
          <a:sx n="83" d="100"/>
          <a:sy n="83" d="100"/>
        </p:scale>
        <p:origin x="45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EPA Combined Mileage of All Gasoline Cars, SUVs, and Trucks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power"/>
            <c:dispRSqr val="1"/>
            <c:dispEq val="1"/>
            <c:trendlineLbl>
              <c:layout>
                <c:manualLayout>
                  <c:x val="-1.9266185476815398E-2"/>
                  <c:y val="-0.3090197579469233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 Gas car'!$T$57:$T$148</c:f>
              <c:numCache>
                <c:formatCode>General</c:formatCode>
                <c:ptCount val="92"/>
                <c:pt idx="0">
                  <c:v>3552</c:v>
                </c:pt>
                <c:pt idx="1">
                  <c:v>3662</c:v>
                </c:pt>
                <c:pt idx="2">
                  <c:v>3700</c:v>
                </c:pt>
                <c:pt idx="3">
                  <c:v>2537</c:v>
                </c:pt>
                <c:pt idx="4">
                  <c:v>3598</c:v>
                </c:pt>
                <c:pt idx="5">
                  <c:v>3662</c:v>
                </c:pt>
                <c:pt idx="6">
                  <c:v>4216</c:v>
                </c:pt>
                <c:pt idx="7">
                  <c:v>4343</c:v>
                </c:pt>
                <c:pt idx="8">
                  <c:v>4013</c:v>
                </c:pt>
                <c:pt idx="9">
                  <c:v>2842</c:v>
                </c:pt>
                <c:pt idx="10">
                  <c:v>2995</c:v>
                </c:pt>
                <c:pt idx="11">
                  <c:v>5356</c:v>
                </c:pt>
                <c:pt idx="12">
                  <c:v>5379</c:v>
                </c:pt>
                <c:pt idx="13">
                  <c:v>5789</c:v>
                </c:pt>
                <c:pt idx="14">
                  <c:v>5730</c:v>
                </c:pt>
                <c:pt idx="15">
                  <c:v>5785</c:v>
                </c:pt>
                <c:pt idx="16">
                  <c:v>6545</c:v>
                </c:pt>
                <c:pt idx="17">
                  <c:v>3574</c:v>
                </c:pt>
                <c:pt idx="18">
                  <c:v>3327</c:v>
                </c:pt>
                <c:pt idx="19">
                  <c:v>3930</c:v>
                </c:pt>
                <c:pt idx="20">
                  <c:v>3358</c:v>
                </c:pt>
                <c:pt idx="21">
                  <c:v>3208</c:v>
                </c:pt>
                <c:pt idx="22">
                  <c:v>5562</c:v>
                </c:pt>
                <c:pt idx="23">
                  <c:v>4545</c:v>
                </c:pt>
                <c:pt idx="24">
                  <c:v>3237</c:v>
                </c:pt>
                <c:pt idx="25">
                  <c:v>3272</c:v>
                </c:pt>
                <c:pt idx="26">
                  <c:v>3245</c:v>
                </c:pt>
                <c:pt idx="27">
                  <c:v>2601</c:v>
                </c:pt>
                <c:pt idx="28">
                  <c:v>2335</c:v>
                </c:pt>
                <c:pt idx="29">
                  <c:v>1785</c:v>
                </c:pt>
                <c:pt idx="30">
                  <c:v>3505</c:v>
                </c:pt>
                <c:pt idx="31">
                  <c:v>3684</c:v>
                </c:pt>
                <c:pt idx="32">
                  <c:v>3538</c:v>
                </c:pt>
                <c:pt idx="33">
                  <c:v>3633</c:v>
                </c:pt>
                <c:pt idx="34">
                  <c:v>2875</c:v>
                </c:pt>
                <c:pt idx="35">
                  <c:v>2800</c:v>
                </c:pt>
                <c:pt idx="36">
                  <c:v>2850</c:v>
                </c:pt>
                <c:pt idx="37">
                  <c:v>2850</c:v>
                </c:pt>
                <c:pt idx="38">
                  <c:v>3045</c:v>
                </c:pt>
                <c:pt idx="39">
                  <c:v>2825</c:v>
                </c:pt>
                <c:pt idx="40">
                  <c:v>2890</c:v>
                </c:pt>
                <c:pt idx="41">
                  <c:v>1278</c:v>
                </c:pt>
                <c:pt idx="42">
                  <c:v>5822</c:v>
                </c:pt>
                <c:pt idx="43">
                  <c:v>5822</c:v>
                </c:pt>
                <c:pt idx="44">
                  <c:v>6000</c:v>
                </c:pt>
                <c:pt idx="45">
                  <c:v>3410</c:v>
                </c:pt>
                <c:pt idx="46">
                  <c:v>3591</c:v>
                </c:pt>
                <c:pt idx="47">
                  <c:v>3493</c:v>
                </c:pt>
                <c:pt idx="48">
                  <c:v>3535</c:v>
                </c:pt>
                <c:pt idx="49">
                  <c:v>3504</c:v>
                </c:pt>
                <c:pt idx="50">
                  <c:v>3109</c:v>
                </c:pt>
                <c:pt idx="51">
                  <c:v>2952</c:v>
                </c:pt>
                <c:pt idx="52">
                  <c:v>3424</c:v>
                </c:pt>
                <c:pt idx="53">
                  <c:v>3109</c:v>
                </c:pt>
                <c:pt idx="54">
                  <c:v>3280</c:v>
                </c:pt>
                <c:pt idx="55">
                  <c:v>4050</c:v>
                </c:pt>
                <c:pt idx="56">
                  <c:v>3997</c:v>
                </c:pt>
                <c:pt idx="57">
                  <c:v>3940</c:v>
                </c:pt>
                <c:pt idx="58">
                  <c:v>4209</c:v>
                </c:pt>
                <c:pt idx="59">
                  <c:v>3788</c:v>
                </c:pt>
                <c:pt idx="60">
                  <c:v>3295</c:v>
                </c:pt>
                <c:pt idx="61">
                  <c:v>3789</c:v>
                </c:pt>
                <c:pt idx="62">
                  <c:v>3050</c:v>
                </c:pt>
                <c:pt idx="63">
                  <c:v>2050</c:v>
                </c:pt>
                <c:pt idx="64">
                  <c:v>2469</c:v>
                </c:pt>
                <c:pt idx="65">
                  <c:v>2358</c:v>
                </c:pt>
                <c:pt idx="66">
                  <c:v>2326</c:v>
                </c:pt>
                <c:pt idx="67">
                  <c:v>4938</c:v>
                </c:pt>
                <c:pt idx="68">
                  <c:v>5340</c:v>
                </c:pt>
                <c:pt idx="69">
                  <c:v>2511</c:v>
                </c:pt>
                <c:pt idx="70">
                  <c:v>3457</c:v>
                </c:pt>
                <c:pt idx="71">
                  <c:v>4696</c:v>
                </c:pt>
                <c:pt idx="72">
                  <c:v>4696</c:v>
                </c:pt>
                <c:pt idx="73">
                  <c:v>4488</c:v>
                </c:pt>
                <c:pt idx="74">
                  <c:v>4200</c:v>
                </c:pt>
                <c:pt idx="75">
                  <c:v>6052</c:v>
                </c:pt>
                <c:pt idx="76">
                  <c:v>5362</c:v>
                </c:pt>
                <c:pt idx="77">
                  <c:v>6369</c:v>
                </c:pt>
                <c:pt idx="78">
                  <c:v>6065</c:v>
                </c:pt>
                <c:pt idx="79">
                  <c:v>6314</c:v>
                </c:pt>
                <c:pt idx="80">
                  <c:v>4000</c:v>
                </c:pt>
                <c:pt idx="81">
                  <c:v>4480</c:v>
                </c:pt>
                <c:pt idx="82">
                  <c:v>4409</c:v>
                </c:pt>
                <c:pt idx="83">
                  <c:v>6000</c:v>
                </c:pt>
                <c:pt idx="84">
                  <c:v>4700</c:v>
                </c:pt>
                <c:pt idx="85">
                  <c:v>6000</c:v>
                </c:pt>
                <c:pt idx="86">
                  <c:v>4725</c:v>
                </c:pt>
                <c:pt idx="87">
                  <c:v>4525</c:v>
                </c:pt>
                <c:pt idx="88">
                  <c:v>3922</c:v>
                </c:pt>
                <c:pt idx="89">
                  <c:v>4336</c:v>
                </c:pt>
                <c:pt idx="90">
                  <c:v>3606</c:v>
                </c:pt>
                <c:pt idx="91">
                  <c:v>4515</c:v>
                </c:pt>
              </c:numCache>
            </c:numRef>
          </c:xVal>
          <c:yVal>
            <c:numRef>
              <c:f>' Gas car'!$U$57:$U$148</c:f>
              <c:numCache>
                <c:formatCode>General</c:formatCode>
                <c:ptCount val="92"/>
                <c:pt idx="0">
                  <c:v>26.5</c:v>
                </c:pt>
                <c:pt idx="1">
                  <c:v>21</c:v>
                </c:pt>
                <c:pt idx="2">
                  <c:v>26</c:v>
                </c:pt>
                <c:pt idx="3">
                  <c:v>31</c:v>
                </c:pt>
                <c:pt idx="4">
                  <c:v>26</c:v>
                </c:pt>
                <c:pt idx="5">
                  <c:v>26</c:v>
                </c:pt>
                <c:pt idx="6">
                  <c:v>24.5</c:v>
                </c:pt>
                <c:pt idx="7">
                  <c:v>22.5</c:v>
                </c:pt>
                <c:pt idx="8">
                  <c:v>24.5</c:v>
                </c:pt>
                <c:pt idx="9">
                  <c:v>34</c:v>
                </c:pt>
                <c:pt idx="10">
                  <c:v>35</c:v>
                </c:pt>
                <c:pt idx="11">
                  <c:v>19.149999999999999</c:v>
                </c:pt>
                <c:pt idx="12">
                  <c:v>19.149999999999999</c:v>
                </c:pt>
                <c:pt idx="13">
                  <c:v>17.7</c:v>
                </c:pt>
                <c:pt idx="14">
                  <c:v>14.8</c:v>
                </c:pt>
                <c:pt idx="15">
                  <c:v>18.149999999999999</c:v>
                </c:pt>
                <c:pt idx="16">
                  <c:v>22.15</c:v>
                </c:pt>
                <c:pt idx="17">
                  <c:v>24</c:v>
                </c:pt>
                <c:pt idx="18">
                  <c:v>28</c:v>
                </c:pt>
                <c:pt idx="19">
                  <c:v>18</c:v>
                </c:pt>
                <c:pt idx="20">
                  <c:v>30</c:v>
                </c:pt>
                <c:pt idx="21">
                  <c:v>28</c:v>
                </c:pt>
                <c:pt idx="22">
                  <c:v>18</c:v>
                </c:pt>
                <c:pt idx="23">
                  <c:v>21</c:v>
                </c:pt>
                <c:pt idx="24">
                  <c:v>30.5</c:v>
                </c:pt>
                <c:pt idx="25">
                  <c:v>24</c:v>
                </c:pt>
                <c:pt idx="26">
                  <c:v>28.5</c:v>
                </c:pt>
                <c:pt idx="27">
                  <c:v>30</c:v>
                </c:pt>
                <c:pt idx="28">
                  <c:v>35</c:v>
                </c:pt>
                <c:pt idx="29">
                  <c:v>33</c:v>
                </c:pt>
                <c:pt idx="30">
                  <c:v>26</c:v>
                </c:pt>
                <c:pt idx="31">
                  <c:v>24</c:v>
                </c:pt>
                <c:pt idx="32">
                  <c:v>23</c:v>
                </c:pt>
                <c:pt idx="33">
                  <c:v>24</c:v>
                </c:pt>
                <c:pt idx="34">
                  <c:v>31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33</c:v>
                </c:pt>
                <c:pt idx="39">
                  <c:v>33</c:v>
                </c:pt>
                <c:pt idx="40">
                  <c:v>31</c:v>
                </c:pt>
                <c:pt idx="41">
                  <c:v>61</c:v>
                </c:pt>
                <c:pt idx="42">
                  <c:v>18.149999999999999</c:v>
                </c:pt>
                <c:pt idx="43">
                  <c:v>15.25</c:v>
                </c:pt>
                <c:pt idx="44">
                  <c:v>15.25</c:v>
                </c:pt>
                <c:pt idx="45">
                  <c:v>30</c:v>
                </c:pt>
                <c:pt idx="46">
                  <c:v>27</c:v>
                </c:pt>
                <c:pt idx="47">
                  <c:v>28</c:v>
                </c:pt>
                <c:pt idx="48">
                  <c:v>26</c:v>
                </c:pt>
                <c:pt idx="49">
                  <c:v>28</c:v>
                </c:pt>
                <c:pt idx="50">
                  <c:v>31</c:v>
                </c:pt>
                <c:pt idx="51">
                  <c:v>31</c:v>
                </c:pt>
                <c:pt idx="52">
                  <c:v>29</c:v>
                </c:pt>
                <c:pt idx="53">
                  <c:v>29</c:v>
                </c:pt>
                <c:pt idx="54">
                  <c:v>25</c:v>
                </c:pt>
                <c:pt idx="55">
                  <c:v>24</c:v>
                </c:pt>
                <c:pt idx="56">
                  <c:v>24</c:v>
                </c:pt>
                <c:pt idx="57">
                  <c:v>31</c:v>
                </c:pt>
                <c:pt idx="58">
                  <c:v>19</c:v>
                </c:pt>
                <c:pt idx="59">
                  <c:v>31</c:v>
                </c:pt>
                <c:pt idx="60">
                  <c:v>37</c:v>
                </c:pt>
                <c:pt idx="61">
                  <c:v>26</c:v>
                </c:pt>
                <c:pt idx="62">
                  <c:v>34</c:v>
                </c:pt>
                <c:pt idx="63">
                  <c:v>34</c:v>
                </c:pt>
                <c:pt idx="64">
                  <c:v>47</c:v>
                </c:pt>
                <c:pt idx="65">
                  <c:v>84</c:v>
                </c:pt>
                <c:pt idx="66">
                  <c:v>45</c:v>
                </c:pt>
                <c:pt idx="67">
                  <c:v>21.7</c:v>
                </c:pt>
                <c:pt idx="68">
                  <c:v>15.15</c:v>
                </c:pt>
                <c:pt idx="69">
                  <c:v>28</c:v>
                </c:pt>
                <c:pt idx="70">
                  <c:v>27</c:v>
                </c:pt>
                <c:pt idx="71">
                  <c:v>22</c:v>
                </c:pt>
                <c:pt idx="72">
                  <c:v>19</c:v>
                </c:pt>
                <c:pt idx="73">
                  <c:v>20</c:v>
                </c:pt>
                <c:pt idx="74">
                  <c:v>22</c:v>
                </c:pt>
                <c:pt idx="75">
                  <c:v>15</c:v>
                </c:pt>
                <c:pt idx="76">
                  <c:v>18</c:v>
                </c:pt>
                <c:pt idx="77">
                  <c:v>13</c:v>
                </c:pt>
                <c:pt idx="78">
                  <c:v>20</c:v>
                </c:pt>
                <c:pt idx="79">
                  <c:v>18</c:v>
                </c:pt>
                <c:pt idx="80">
                  <c:v>20</c:v>
                </c:pt>
                <c:pt idx="81">
                  <c:v>21</c:v>
                </c:pt>
                <c:pt idx="82">
                  <c:v>20</c:v>
                </c:pt>
                <c:pt idx="83">
                  <c:v>19</c:v>
                </c:pt>
                <c:pt idx="84">
                  <c:v>20</c:v>
                </c:pt>
                <c:pt idx="85">
                  <c:v>22</c:v>
                </c:pt>
                <c:pt idx="86">
                  <c:v>21</c:v>
                </c:pt>
                <c:pt idx="87">
                  <c:v>23</c:v>
                </c:pt>
                <c:pt idx="88">
                  <c:v>21</c:v>
                </c:pt>
                <c:pt idx="89">
                  <c:v>17</c:v>
                </c:pt>
                <c:pt idx="90">
                  <c:v>24</c:v>
                </c:pt>
                <c:pt idx="91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25A-478D-B7CB-8780B3572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7306232"/>
        <c:axId val="397307016"/>
      </c:scatterChart>
      <c:valAx>
        <c:axId val="397306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 (lbs)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307016"/>
        <c:crosses val="autoZero"/>
        <c:crossBetween val="midCat"/>
      </c:valAx>
      <c:valAx>
        <c:axId val="39730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Mileage (mpg)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306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71E8D-9D67-47CB-A60E-76955004B697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95559-5D8B-4FBC-B21F-F4F5C6C1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ruscollege.edu/stem/figs/Documents/Spr2013/Spr2013Science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5559-5D8B-4FBC-B21F-F4F5C6C18C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5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suggested a linear fit, significance to the intercepts!?!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5559-5D8B-4FBC-B21F-F4F5C6C18C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32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group</a:t>
            </a:r>
            <a:r>
              <a:rPr lang="en-US" baseline="0" dirty="0" smtClean="0"/>
              <a:t> that went with a Power Fit. Show outliers and asked them to consider possible outliers.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5559-5D8B-4FBC-B21F-F4F5C6C18C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47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Analysis with the 2016-2017 Data. Would be discussed with the group after their presentations.</a:t>
            </a:r>
          </a:p>
          <a:p>
            <a:endParaRPr lang="en-US" dirty="0" smtClean="0"/>
          </a:p>
          <a:p>
            <a:r>
              <a:rPr lang="en-US" dirty="0" smtClean="0"/>
              <a:t>Power Fit:</a:t>
            </a:r>
            <a:r>
              <a:rPr lang="en-US" baseline="0" dirty="0" smtClean="0"/>
              <a:t> approach -1, but much smaller than 80,000 or 89, 000.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XY = constant 89,572 versus 78, 575 from</a:t>
            </a:r>
            <a:r>
              <a:rPr lang="en-US" baseline="0" dirty="0" smtClean="0"/>
              <a:t> 2010.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Very few Diesel, Hybrid, or Electric Vehicles. Not enough to analyze.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Different PV curves?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5559-5D8B-4FBC-B21F-F4F5C6C18C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20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We asked the students for their feedback immediately after the Presentations</a:t>
            </a: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were finished, using a document created by Citrus College and adapted from the Science Faculty Inquiry Group on What comprises a successful Lab experience?</a:t>
            </a:r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http://www.citruscollege.edu/stem/figs/Documents/Spr2013/Spr2013Science.pdf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Adapted from “What Comprises a Successful Lab Experience?”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 Faculty Inquiry Group (FIG)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Spring 2013 by Kenneth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Denise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Kaisler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Christine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Goedhart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Monica Montes, Barbara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Juncosa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Gloria Ramos</a:t>
            </a:r>
          </a:p>
          <a:p>
            <a:endParaRPr lang="en-US" dirty="0" smtClean="0"/>
          </a:p>
          <a:p>
            <a:r>
              <a:rPr lang="en-US" dirty="0" smtClean="0"/>
              <a:t>9/10, 9/10 and 10/10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DE40-9460-42CB-8856-E5B389C1E2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14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ended comments.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dirty="0" smtClean="0"/>
              <a:t>New ways to analyze data.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year college students may be looking for a vehicle.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Very little experience with larger sets of data and using different functions to model the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Lack of Diesel, Hybrid, Electric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DE40-9460-42CB-8856-E5B389C1E2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0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surveys, many of the students had made several prior</a:t>
            </a:r>
            <a:r>
              <a:rPr lang="en-US" baseline="0" dirty="0" smtClean="0"/>
              <a:t> PPT presentations in other courses, but less experience in Excel. </a:t>
            </a:r>
          </a:p>
          <a:p>
            <a:endParaRPr lang="en-US" baseline="0" dirty="0" smtClean="0"/>
          </a:p>
          <a:p>
            <a:r>
              <a:rPr lang="en-US" dirty="0" smtClean="0"/>
              <a:t>What is unique</a:t>
            </a:r>
            <a:r>
              <a:rPr lang="en-US" baseline="0" dirty="0" smtClean="0"/>
              <a:t> about this activity is the very large set of data provided to the students. Many labs require only a handful of trials and 6 – 10 data points that students then plot in Excel. And often linear fit.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Physical Meanings to choice of model equations.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5559-5D8B-4FBC-B21F-F4F5C6C18C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9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 Activity</a:t>
            </a:r>
            <a:r>
              <a:rPr lang="en-US" baseline="0" dirty="0" smtClean="0"/>
              <a:t> has been adapted over the years.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5559-5D8B-4FBC-B21F-F4F5C6C18C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91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was</a:t>
            </a:r>
            <a:r>
              <a:rPr lang="en-US" baseline="0" dirty="0" smtClean="0"/>
              <a:t> a Math Major at BSU. Physics Minor and </a:t>
            </a:r>
            <a:r>
              <a:rPr lang="en-US" baseline="0" dirty="0" err="1" smtClean="0"/>
              <a:t>PhysTec</a:t>
            </a:r>
            <a:r>
              <a:rPr lang="en-US" baseline="0" dirty="0" smtClean="0"/>
              <a:t> during my Honors Thesis Project. Graduate Degree in Applied Physics at BSU. Dr. Ober </a:t>
            </a:r>
            <a:r>
              <a:rPr lang="en-US" baseline="0" dirty="0" err="1" smtClean="0"/>
              <a:t>Dept</a:t>
            </a:r>
            <a:r>
              <a:rPr lang="en-US" baseline="0" dirty="0" smtClean="0"/>
              <a:t> Chair. Graduated in 2009 and took a high school teaching position. After one year, I was hired at Ivy Tech Community College to teach Math and Physical Science courses. My very first year, I was assigned SCIN 101 Traditional And Alternative Energy. It had not been taught for several years. </a:t>
            </a:r>
            <a:r>
              <a:rPr lang="en-US" dirty="0" smtClean="0"/>
              <a:t>Emphasize Gen Ed course. Pre </a:t>
            </a:r>
            <a:r>
              <a:rPr lang="en-US" dirty="0" err="1" smtClean="0"/>
              <a:t>Req</a:t>
            </a:r>
            <a:r>
              <a:rPr lang="en-US" dirty="0" smtClean="0"/>
              <a:t> Algebra</a:t>
            </a:r>
            <a:r>
              <a:rPr lang="en-US" baseline="0" dirty="0" smtClean="0"/>
              <a:t> 1. 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Mentor Dr. Ober helped me prepare for my course load and design activities for this new (to me) lab course.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Emphasize Gen Ed course. Pre </a:t>
            </a:r>
            <a:r>
              <a:rPr lang="en-US" dirty="0" err="1" smtClean="0"/>
              <a:t>Req</a:t>
            </a:r>
            <a:r>
              <a:rPr lang="en-US" dirty="0" smtClean="0"/>
              <a:t> Algebra</a:t>
            </a:r>
            <a:r>
              <a:rPr lang="en-US" baseline="0" dirty="0" smtClean="0"/>
              <a:t> 1. </a:t>
            </a:r>
            <a:r>
              <a:rPr lang="en-US" b="1" baseline="0" dirty="0" smtClean="0"/>
              <a:t>Required by??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Pros and Cons of each type of energy source.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5559-5D8B-4FBC-B21F-F4F5C6C18C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0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</a:t>
            </a:r>
            <a:r>
              <a:rPr lang="en-US" baseline="0" dirty="0" smtClean="0"/>
              <a:t> Excel sheet. </a:t>
            </a:r>
          </a:p>
          <a:p>
            <a:endParaRPr lang="en-US" baseline="0" dirty="0" smtClean="0"/>
          </a:p>
          <a:p>
            <a:r>
              <a:rPr lang="en-US" dirty="0" smtClean="0"/>
              <a:t>Depending</a:t>
            </a:r>
            <a:r>
              <a:rPr lang="en-US" baseline="0" dirty="0" smtClean="0"/>
              <a:t> upon the size of the class, groups or individual students are assigned a specific EPA Class Size of Vehicle. Ranges from Economy Size to Sedan to Large Trucks. The students might search for 10 different vehicles.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Students had an opportunity to look up technical information. This part they enjoyed.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including the additional information, there was even more opportunity for analysis.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5559-5D8B-4FBC-B21F-F4F5C6C18C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4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Compact SUVs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individual data would then be </a:t>
            </a:r>
            <a:r>
              <a:rPr lang="en-US" b="1" baseline="0" dirty="0" smtClean="0"/>
              <a:t>shared</a:t>
            </a:r>
            <a:r>
              <a:rPr lang="en-US" baseline="0" dirty="0" smtClean="0"/>
              <a:t> with the instructor and put in to one giant Master Excel </a:t>
            </a:r>
            <a:r>
              <a:rPr lang="en-US" baseline="0" dirty="0" err="1" smtClean="0"/>
              <a:t>Spreadhseet</a:t>
            </a:r>
            <a:r>
              <a:rPr lang="en-US" baseline="0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5559-5D8B-4FBC-B21F-F4F5C6C18C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52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Although the students were asked several questions related to the assignment (discuss later).</a:t>
            </a:r>
            <a:r>
              <a:rPr lang="en-US" baseline="0" dirty="0" smtClean="0"/>
              <a:t> t</a:t>
            </a:r>
            <a:r>
              <a:rPr lang="en-US" dirty="0" smtClean="0"/>
              <a:t>he Excel Analysis of large set of data was done by the instructor for the Gen Ed course. 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**Is anyone familiar with this rule? One</a:t>
            </a:r>
            <a:r>
              <a:rPr lang="en-US" baseline="0" dirty="0" smtClean="0"/>
              <a:t> of us became of aware this in 1979. </a:t>
            </a:r>
            <a:r>
              <a:rPr lang="en-US" dirty="0" smtClean="0"/>
              <a:t>Introduce the Rule of 80,000! Dumb luck beats good planning! </a:t>
            </a:r>
            <a:r>
              <a:rPr lang="en-US" b="1" dirty="0" smtClean="0"/>
              <a:t>Briefly </a:t>
            </a:r>
            <a:r>
              <a:rPr lang="en-US" b="1" dirty="0" err="1" smtClean="0"/>
              <a:t>Disucss</a:t>
            </a:r>
            <a:r>
              <a:rPr lang="en-US" b="1" dirty="0" smtClean="0"/>
              <a:t> </a:t>
            </a:r>
            <a:r>
              <a:rPr lang="en-US" b="1" dirty="0" err="1" smtClean="0"/>
              <a:t>xy</a:t>
            </a:r>
            <a:r>
              <a:rPr lang="en-US" b="1" dirty="0" smtClean="0"/>
              <a:t> = constant derivation. </a:t>
            </a:r>
            <a:r>
              <a:rPr lang="en-US" b="0" dirty="0" smtClean="0"/>
              <a:t>Heavy car and low mileage.</a:t>
            </a:r>
            <a:r>
              <a:rPr lang="en-US" b="0" baseline="0" dirty="0" smtClean="0"/>
              <a:t> 2000lb car gets about 40mpg or a 4000lb car gets 20mpg. Point on the graph to each point. </a:t>
            </a:r>
            <a:endParaRPr lang="en-U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Power =</a:t>
            </a:r>
            <a:r>
              <a:rPr lang="en-US" b="0" baseline="0" dirty="0" smtClean="0"/>
              <a:t> Energy divided by time. Power times delta time = Energy in a gallon of gasoline (fixed amount). Force to overcome kinetic friction times velocity times delta time = energy. This reduces to Force times distance (miles) = fixed amount of energy in a gallon of gasoline.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The necessary force is proportional to the curb weight and the distance covered for a gallon of gasoline. Curb Weight times (mpg) = fixed amount of energy in a gallon of gasoline. </a:t>
            </a:r>
            <a:r>
              <a:rPr lang="en-US" b="1" baseline="0" dirty="0" smtClean="0"/>
              <a:t>How much energy in a gallon of gasoline?</a:t>
            </a:r>
            <a:endParaRPr lang="en-US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Bonus</a:t>
            </a:r>
            <a:r>
              <a:rPr lang="en-US" b="1" baseline="0" dirty="0" smtClean="0"/>
              <a:t> question to students if they could explain the Rule of 80,000 with physics principles!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Bonus challenge:  Using work-energy concepts, can you develop a "rule of thumb" that will predict MPG for a given curb-weight?)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endParaRPr lang="en-US" dirty="0" smtClean="0"/>
          </a:p>
          <a:p>
            <a:r>
              <a:rPr lang="en-US" dirty="0" smtClean="0"/>
              <a:t>Expect higher efficiencies for diesel and hybrid curves!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5559-5D8B-4FBC-B21F-F4F5C6C18C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51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took</a:t>
            </a:r>
            <a:r>
              <a:rPr lang="en-US" baseline="0" dirty="0" smtClean="0"/>
              <a:t> a position as the Physics Instructor at LSSC in Aug 2014. No longer teaching SCIN 101 and stopped doing the activity. Summer of 2016, I was asked to present a Classroom Innovative Teaching Activity at a Master’s Teacher’s Conference. I spoke with Dr. Ober and we both agreed that the Mileage vs Curb Weight </a:t>
            </a:r>
            <a:r>
              <a:rPr lang="en-US" baseline="0" dirty="0" err="1" smtClean="0"/>
              <a:t>Acitivity</a:t>
            </a:r>
            <a:r>
              <a:rPr lang="en-US" baseline="0" dirty="0" smtClean="0"/>
              <a:t> would be good. I received very positive feedback from the conference and we decided to adapt it to fit in to the Introductory Physics w/ Courses. First attempt has been with the smaller Summer PHYS 2049C class of 10 students.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STEM Students with a Pre </a:t>
            </a:r>
            <a:r>
              <a:rPr lang="en-US" baseline="0" dirty="0" err="1" smtClean="0"/>
              <a:t>Req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Calc</a:t>
            </a:r>
            <a:r>
              <a:rPr lang="en-US" baseline="0" dirty="0" smtClean="0"/>
              <a:t> II, going on to 4 year University.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Analysis would be done by the students and Professional Presentations were given.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5559-5D8B-4FBC-B21F-F4F5C6C18C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2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Rather</a:t>
            </a:r>
            <a:r>
              <a:rPr lang="en-US" baseline="0" dirty="0" smtClean="0"/>
              <a:t> than sharing the data with instructor, it is shared with entire class.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5559-5D8B-4FBC-B21F-F4F5C6C18C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51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STEM Students were asked to analyze the large Master Excel File</a:t>
            </a:r>
            <a:r>
              <a:rPr lang="en-US" baseline="0" dirty="0" smtClean="0"/>
              <a:t> and present the analysis in a PPT presentation to the class.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you remove the </a:t>
            </a:r>
            <a:r>
              <a:rPr lang="en-US" b="1" baseline="0" dirty="0" smtClean="0"/>
              <a:t>outliers</a:t>
            </a:r>
            <a:r>
              <a:rPr lang="en-US" baseline="0" dirty="0" smtClean="0"/>
              <a:t>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common fit to the intro students is linear. Great teaching opportunity, because a linear fit might work well for their 10 data points, but not for the entire set!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Intercepts have any physical meaning!?! Love this question!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Open ended, students were free to really investigate the different types of functions that may or may not describe their data. 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Bringing in the physics concepts to explain the relationship.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5559-5D8B-4FBC-B21F-F4F5C6C18C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6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F10E-23B6-4F22-86E1-DC1815365C75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EB1-24B5-4BE2-B328-B9AABC1A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F10E-23B6-4F22-86E1-DC1815365C75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EB1-24B5-4BE2-B328-B9AABC1A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3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F10E-23B6-4F22-86E1-DC1815365C75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EB1-24B5-4BE2-B328-B9AABC1A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0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71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0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80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7/24/2017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73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7/24/2017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5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2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F10E-23B6-4F22-86E1-DC1815365C75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EB1-24B5-4BE2-B328-B9AABC1A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62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994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599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7/24/2017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138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26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47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36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191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2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38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F10E-23B6-4F22-86E1-DC1815365C75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EB1-24B5-4BE2-B328-B9AABC1A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60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04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65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91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85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4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40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220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98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83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4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F10E-23B6-4F22-86E1-DC1815365C75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EB1-24B5-4BE2-B328-B9AABC1A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F10E-23B6-4F22-86E1-DC1815365C75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EB1-24B5-4BE2-B328-B9AABC1A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1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F10E-23B6-4F22-86E1-DC1815365C75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EB1-24B5-4BE2-B328-B9AABC1A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8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F10E-23B6-4F22-86E1-DC1815365C75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EB1-24B5-4BE2-B328-B9AABC1A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F10E-23B6-4F22-86E1-DC1815365C75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EB1-24B5-4BE2-B328-B9AABC1A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3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F10E-23B6-4F22-86E1-DC1815365C75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7EB1-24B5-4BE2-B328-B9AABC1A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7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0F10E-23B6-4F22-86E1-DC1815365C75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7EB1-24B5-4BE2-B328-B9AABC1A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5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1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00F10E-23B6-4F22-86E1-DC1815365C75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9C7EB1-24B5-4BE2-B328-B9AABC1A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0521" y="106485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EPA Mileage - Curb Weight Internet Activity for Introductory Calculus Physics II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521" y="5039774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Brenda Skoczelas, </a:t>
            </a:r>
            <a:r>
              <a:rPr lang="en-US" sz="3200" dirty="0" err="1" smtClean="0"/>
              <a:t>Dept</a:t>
            </a:r>
            <a:r>
              <a:rPr lang="en-US" sz="3200" dirty="0" smtClean="0"/>
              <a:t> of Natural Sciences</a:t>
            </a:r>
          </a:p>
          <a:p>
            <a:r>
              <a:rPr lang="en-US" sz="3200" dirty="0" smtClean="0"/>
              <a:t>Lake-Sumter State College</a:t>
            </a:r>
          </a:p>
          <a:p>
            <a:r>
              <a:rPr lang="en-US" sz="3200" dirty="0" smtClean="0"/>
              <a:t>Dave Ober, Physics &amp; Astronomy </a:t>
            </a:r>
            <a:r>
              <a:rPr lang="en-US" sz="3200" dirty="0" err="1" smtClean="0"/>
              <a:t>Dept</a:t>
            </a:r>
            <a:endParaRPr lang="en-US" sz="3200" dirty="0" smtClean="0"/>
          </a:p>
          <a:p>
            <a:r>
              <a:rPr lang="en-US" sz="3200" dirty="0" smtClean="0"/>
              <a:t>Ball State University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148428" y="3260786"/>
            <a:ext cx="406316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AAPT Summer Meeting</a:t>
            </a:r>
          </a:p>
          <a:p>
            <a:pPr algn="ctr"/>
            <a:r>
              <a:rPr lang="en-US" sz="3200" dirty="0" smtClean="0"/>
              <a:t>July 24, 2017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Analysis Guidelines of MPG vs. Curb Weight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43" y="1405495"/>
            <a:ext cx="11607113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Determine whether there may be any possible “Outliers“</a:t>
            </a:r>
          </a:p>
          <a:p>
            <a:r>
              <a:rPr lang="en-US" sz="3200" dirty="0" smtClean="0"/>
              <a:t>Linear models are often attempted to model observations. Does a linear model describe your data?  Does the y-intercept and/or does the </a:t>
            </a:r>
            <a:r>
              <a:rPr lang="en-US" sz="3200" dirty="0"/>
              <a:t>x-intercept have any physical </a:t>
            </a:r>
            <a:r>
              <a:rPr lang="en-US" sz="3200" dirty="0" smtClean="0"/>
              <a:t>significance?</a:t>
            </a:r>
          </a:p>
          <a:p>
            <a:r>
              <a:rPr lang="en-US" sz="3200" dirty="0" smtClean="0"/>
              <a:t>Develop a “best fit” mathematical model/relationship </a:t>
            </a:r>
            <a:r>
              <a:rPr lang="en-US" sz="3200" dirty="0"/>
              <a:t>between Curb Weight and </a:t>
            </a:r>
            <a:r>
              <a:rPr lang="en-US" sz="3200" dirty="0" smtClean="0"/>
              <a:t>Mileage.  Display the equation and its R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value on graph.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What </a:t>
            </a:r>
            <a:r>
              <a:rPr lang="en-US" sz="3200" dirty="0"/>
              <a:t>do you think may be </a:t>
            </a:r>
            <a:r>
              <a:rPr lang="en-US" sz="3200" dirty="0" smtClean="0"/>
              <a:t>the </a:t>
            </a:r>
            <a:r>
              <a:rPr lang="en-US" sz="3200" dirty="0"/>
              <a:t>best function (linear, parabola, polynomial, hyperbola, exponential, etc.) that </a:t>
            </a:r>
            <a:r>
              <a:rPr lang="en-US" sz="3200" dirty="0" smtClean="0"/>
              <a:t>describes </a:t>
            </a:r>
            <a:r>
              <a:rPr lang="en-US" sz="3200" dirty="0"/>
              <a:t>your </a:t>
            </a:r>
            <a:r>
              <a:rPr lang="en-US" sz="3200" dirty="0" smtClean="0"/>
              <a:t>data?</a:t>
            </a:r>
          </a:p>
          <a:p>
            <a:r>
              <a:rPr lang="en-US" sz="3200" dirty="0" smtClean="0"/>
              <a:t>Do you have a physical argument to support your above choice?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354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Efficiency Related to Curb Weight Combined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Common trend between all graphs: Negative slope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Negative slope implies that efficiency of gas mileage is inversely proportional to curb weight.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Exponential graph used due to lighter vehicles having much more fuel efficiency.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5518150" y="2465388"/>
          <a:ext cx="5175250" cy="371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63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510" y="120770"/>
            <a:ext cx="9023550" cy="65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Summary of PHY 2049C Student Feedback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110595"/>
            <a:ext cx="5157787" cy="4578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Instructor goals met in designing the activity</a:t>
            </a:r>
            <a:endParaRPr lang="en-US" sz="3200" b="1" dirty="0"/>
          </a:p>
          <a:p>
            <a:r>
              <a:rPr lang="en-US" sz="3200" dirty="0" smtClean="0"/>
              <a:t>involved </a:t>
            </a:r>
            <a:r>
              <a:rPr lang="en-US" sz="3200" dirty="0"/>
              <a:t>actual learning rather than simply following </a:t>
            </a:r>
            <a:r>
              <a:rPr lang="en-US" sz="3200" dirty="0" smtClean="0"/>
              <a:t>instructions 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 smtClean="0"/>
              <a:t>Student beliefs as to whether activity demonstrated reason(s) for laboratory</a:t>
            </a:r>
          </a:p>
          <a:p>
            <a:r>
              <a:rPr lang="en-US" sz="3200" dirty="0" smtClean="0"/>
              <a:t>helped me understand the scientific process 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271015"/>
            <a:ext cx="5183188" cy="27501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/>
              <a:t>Student beliefs that activity had characteristics of successful lab </a:t>
            </a:r>
            <a:r>
              <a:rPr lang="en-US" sz="3500" b="1" dirty="0" smtClean="0"/>
              <a:t>exercise</a:t>
            </a:r>
          </a:p>
          <a:p>
            <a:r>
              <a:rPr lang="en-US" sz="3500" dirty="0" smtClean="0"/>
              <a:t>was </a:t>
            </a:r>
            <a:r>
              <a:rPr lang="en-US" sz="3500" dirty="0"/>
              <a:t>interesting / engaging / </a:t>
            </a:r>
            <a:r>
              <a:rPr lang="en-US" sz="3500" dirty="0" smtClean="0"/>
              <a:t>fun</a:t>
            </a:r>
          </a:p>
          <a:p>
            <a:r>
              <a:rPr lang="en-US" sz="3500" dirty="0"/>
              <a:t>was an opportunity for collaboration </a:t>
            </a:r>
            <a:r>
              <a:rPr lang="en-US" sz="3500" dirty="0" smtClean="0"/>
              <a:t> </a:t>
            </a:r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37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0513" y="146478"/>
            <a:ext cx="10874125" cy="1325563"/>
          </a:xfrm>
        </p:spPr>
        <p:txBody>
          <a:bodyPr/>
          <a:lstStyle/>
          <a:p>
            <a:pPr algn="ctr"/>
            <a:r>
              <a:rPr lang="en-US" b="1" dirty="0" smtClean="0"/>
              <a:t>Summary of PHY 2049C Student Feedback - II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08547" y="1472041"/>
            <a:ext cx="5789028" cy="54302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dirty="0"/>
              <a:t>What did you like </a:t>
            </a:r>
            <a:r>
              <a:rPr lang="en-US" sz="3800" b="1" u="sng" dirty="0">
                <a:solidFill>
                  <a:schemeClr val="accent6"/>
                </a:solidFill>
              </a:rPr>
              <a:t>best</a:t>
            </a:r>
            <a:r>
              <a:rPr lang="en-US" sz="3800" b="1" dirty="0"/>
              <a:t> about this Activity? </a:t>
            </a:r>
          </a:p>
          <a:p>
            <a:pPr marL="0" indent="0">
              <a:buNone/>
            </a:pPr>
            <a:r>
              <a:rPr lang="en-US" sz="3800" dirty="0"/>
              <a:t>“It was interesting seeing different ways of analyzing data in ways I had </a:t>
            </a:r>
            <a:r>
              <a:rPr lang="en-US" sz="3800" dirty="0" smtClean="0"/>
              <a:t>not </a:t>
            </a:r>
            <a:r>
              <a:rPr lang="en-US" sz="3800" dirty="0"/>
              <a:t>thought of”</a:t>
            </a:r>
            <a:endParaRPr lang="en-US" sz="3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800" dirty="0" smtClean="0"/>
              <a:t>“</a:t>
            </a:r>
            <a:r>
              <a:rPr lang="en-US" sz="3800" dirty="0"/>
              <a:t>I'm getting a new car soon, so this really helped me - what to look for”</a:t>
            </a:r>
            <a:endParaRPr lang="en-US" sz="3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800" b="1" dirty="0" smtClean="0"/>
              <a:t>Suggested </a:t>
            </a:r>
            <a:r>
              <a:rPr lang="en-US" sz="3800" b="1" dirty="0"/>
              <a:t>Improvements:</a:t>
            </a:r>
          </a:p>
          <a:p>
            <a:pPr marL="0" indent="0">
              <a:buNone/>
            </a:pPr>
            <a:r>
              <a:rPr lang="en-US" sz="3800" dirty="0"/>
              <a:t>“Request more data on diesel/hybrid/electric vehicles”</a:t>
            </a:r>
          </a:p>
          <a:p>
            <a:pPr marL="0" indent="0">
              <a:buNone/>
            </a:pPr>
            <a:r>
              <a:rPr lang="en-US" sz="3800" dirty="0"/>
              <a:t>“Analyze the efficiency of your own vehicle”</a:t>
            </a:r>
          </a:p>
          <a:p>
            <a:pPr marL="0" indent="0">
              <a:buNone/>
            </a:pPr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13629" y="1472041"/>
            <a:ext cx="5843337" cy="32443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dirty="0"/>
              <a:t>What did you like </a:t>
            </a:r>
            <a:r>
              <a:rPr lang="en-US" sz="3800" b="1" u="sng" dirty="0">
                <a:solidFill>
                  <a:srgbClr val="FF0000"/>
                </a:solidFill>
              </a:rPr>
              <a:t>least</a:t>
            </a:r>
            <a:r>
              <a:rPr lang="en-US" sz="3800" b="1" dirty="0"/>
              <a:t> about this Activity?</a:t>
            </a:r>
          </a:p>
          <a:p>
            <a:pPr marL="0" indent="0">
              <a:buNone/>
            </a:pPr>
            <a:r>
              <a:rPr lang="en-US" sz="3800" dirty="0"/>
              <a:t>“Even though I am proficient with Excel, graphs were hard to create”</a:t>
            </a:r>
          </a:p>
          <a:p>
            <a:pPr marL="0" indent="0">
              <a:buNone/>
            </a:pPr>
            <a:r>
              <a:rPr lang="en-US" sz="3800" dirty="0"/>
              <a:t>“Lack of data for certain types of vehicles” </a:t>
            </a:r>
          </a:p>
          <a:p>
            <a:pPr marL="0" indent="0">
              <a:buNone/>
            </a:pPr>
            <a:r>
              <a:rPr lang="en-US" sz="3800" dirty="0"/>
              <a:t>“The limited year of cars considered  - only 2017”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516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Several </a:t>
            </a:r>
            <a:r>
              <a:rPr lang="en-US" sz="4000" b="1" dirty="0" smtClean="0"/>
              <a:t>Observations and Future Considerations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Students are comfortable using PowerPoint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b="1" dirty="0" smtClean="0"/>
                  <a:t>-</a:t>
                </a:r>
                <a:r>
                  <a:rPr lang="en-US" dirty="0" smtClean="0"/>
                  <a:t> Have previously made 5 to 10 PPT presentations – mostly in 		   Speech/Communication classes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-</a:t>
                </a:r>
                <a:r>
                  <a:rPr lang="en-US" dirty="0" smtClean="0"/>
                  <a:t> Have had less experience preparing Excel graphics for PPT</a:t>
                </a:r>
              </a:p>
              <a:p>
                <a:r>
                  <a:rPr lang="en-US" b="1" dirty="0" smtClean="0"/>
                  <a:t>Students have had considerable Excel “scatter graphing” experience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-</a:t>
                </a:r>
                <a:r>
                  <a:rPr lang="en-US" dirty="0" smtClean="0"/>
                  <a:t> Previous experience was with data sets of 6 to 10 points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-</a:t>
                </a:r>
                <a:r>
                  <a:rPr lang="en-US" dirty="0" smtClean="0"/>
                  <a:t> Sorting and graphing larger data sets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 smtClean="0"/>
                  <a:t>100) more challenging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-</a:t>
                </a:r>
                <a:r>
                  <a:rPr lang="en-US" dirty="0" smtClean="0"/>
                  <a:t> More experience needed attaching physical meanings to 	 	  choice of model equations, “best” fits, and use of R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600" dirty="0" smtClean="0"/>
              <a:t>Thank you!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057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Outline:  Predicting Vehicle MPG with Curb Weight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Internet activity for General Education class - 2010 </a:t>
            </a:r>
            <a:endParaRPr lang="en-US" dirty="0"/>
          </a:p>
          <a:p>
            <a:r>
              <a:rPr lang="en-US" dirty="0" smtClean="0"/>
              <a:t>Internet activity for Calculus-based Physics II class - 2017 </a:t>
            </a:r>
          </a:p>
          <a:p>
            <a:r>
              <a:rPr lang="en-US" dirty="0" smtClean="0"/>
              <a:t>Selected examples of student results</a:t>
            </a:r>
          </a:p>
          <a:p>
            <a:r>
              <a:rPr lang="en-US" dirty="0" smtClean="0"/>
              <a:t>Feedback from students – design of activity, what students liked best/least, and their redesign suggestions</a:t>
            </a:r>
          </a:p>
          <a:p>
            <a:r>
              <a:rPr lang="en-US" dirty="0" smtClean="0"/>
              <a:t>Instructor observations and lessons learned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31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30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EPA Mileage vs. Curb Weight Internet Activities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355" y="1356257"/>
            <a:ext cx="10717033" cy="1103777"/>
          </a:xfrm>
        </p:spPr>
        <p:txBody>
          <a:bodyPr>
            <a:noAutofit/>
          </a:bodyPr>
          <a:lstStyle/>
          <a:p>
            <a:r>
              <a:rPr lang="en-US" sz="3600" dirty="0" smtClean="0"/>
              <a:t>SCIN 101 – (4 hours), Science of Traditional and Alternative Energy – General Education Course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354" y="2970901"/>
            <a:ext cx="11110821" cy="36845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Internet activity introduced in 2010-2011 as a one-week laboratory activity; used through 2013-2014</a:t>
            </a:r>
          </a:p>
          <a:p>
            <a:r>
              <a:rPr lang="en-US" sz="3600" dirty="0" smtClean="0"/>
              <a:t>Course Introduces the basic physical concepts in understanding the science of different forms of energy</a:t>
            </a:r>
          </a:p>
          <a:p>
            <a:r>
              <a:rPr lang="en-US" sz="3600" dirty="0" smtClean="0"/>
              <a:t>Course considers science of transportation and energy storage that reduce environmental impact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55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Activity</a:t>
            </a:r>
            <a:r>
              <a:rPr lang="en-US" dirty="0" smtClean="0"/>
              <a:t> </a:t>
            </a:r>
            <a:r>
              <a:rPr lang="en-US" b="1" dirty="0" smtClean="0"/>
              <a:t>Instructions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an Excel Spreadsheet (table) for your vehicle data that includes the following information about the </a:t>
            </a:r>
            <a:r>
              <a:rPr lang="en-US" dirty="0" smtClean="0"/>
              <a:t>vehicles </a:t>
            </a:r>
            <a:r>
              <a:rPr lang="en-US" dirty="0"/>
              <a:t>that you are investigating: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13780" y="3242167"/>
          <a:ext cx="8396378" cy="2399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193">
                  <a:extLst>
                    <a:ext uri="{9D8B030D-6E8A-4147-A177-3AD203B41FA5}">
                      <a16:colId xmlns:a16="http://schemas.microsoft.com/office/drawing/2014/main" val="169449972"/>
                    </a:ext>
                  </a:extLst>
                </a:gridCol>
                <a:gridCol w="700038">
                  <a:extLst>
                    <a:ext uri="{9D8B030D-6E8A-4147-A177-3AD203B41FA5}">
                      <a16:colId xmlns:a16="http://schemas.microsoft.com/office/drawing/2014/main" val="1231529368"/>
                    </a:ext>
                  </a:extLst>
                </a:gridCol>
                <a:gridCol w="815695">
                  <a:extLst>
                    <a:ext uri="{9D8B030D-6E8A-4147-A177-3AD203B41FA5}">
                      <a16:colId xmlns:a16="http://schemas.microsoft.com/office/drawing/2014/main" val="1329889577"/>
                    </a:ext>
                  </a:extLst>
                </a:gridCol>
                <a:gridCol w="704094">
                  <a:extLst>
                    <a:ext uri="{9D8B030D-6E8A-4147-A177-3AD203B41FA5}">
                      <a16:colId xmlns:a16="http://schemas.microsoft.com/office/drawing/2014/main" val="2751138878"/>
                    </a:ext>
                  </a:extLst>
                </a:gridCol>
                <a:gridCol w="1036864">
                  <a:extLst>
                    <a:ext uri="{9D8B030D-6E8A-4147-A177-3AD203B41FA5}">
                      <a16:colId xmlns:a16="http://schemas.microsoft.com/office/drawing/2014/main" val="1290145632"/>
                    </a:ext>
                  </a:extLst>
                </a:gridCol>
                <a:gridCol w="584380">
                  <a:extLst>
                    <a:ext uri="{9D8B030D-6E8A-4147-A177-3AD203B41FA5}">
                      <a16:colId xmlns:a16="http://schemas.microsoft.com/office/drawing/2014/main" val="2405745267"/>
                    </a:ext>
                  </a:extLst>
                </a:gridCol>
                <a:gridCol w="990195">
                  <a:extLst>
                    <a:ext uri="{9D8B030D-6E8A-4147-A177-3AD203B41FA5}">
                      <a16:colId xmlns:a16="http://schemas.microsoft.com/office/drawing/2014/main" val="2663347306"/>
                    </a:ext>
                  </a:extLst>
                </a:gridCol>
                <a:gridCol w="1094694">
                  <a:extLst>
                    <a:ext uri="{9D8B030D-6E8A-4147-A177-3AD203B41FA5}">
                      <a16:colId xmlns:a16="http://schemas.microsoft.com/office/drawing/2014/main" val="4246736567"/>
                    </a:ext>
                  </a:extLst>
                </a:gridCol>
                <a:gridCol w="838016">
                  <a:extLst>
                    <a:ext uri="{9D8B030D-6E8A-4147-A177-3AD203B41FA5}">
                      <a16:colId xmlns:a16="http://schemas.microsoft.com/office/drawing/2014/main" val="2509818471"/>
                    </a:ext>
                  </a:extLst>
                </a:gridCol>
                <a:gridCol w="991209">
                  <a:extLst>
                    <a:ext uri="{9D8B030D-6E8A-4147-A177-3AD203B41FA5}">
                      <a16:colId xmlns:a16="http://schemas.microsoft.com/office/drawing/2014/main" val="318124161"/>
                    </a:ext>
                  </a:extLst>
                </a:gridCol>
              </a:tblGrid>
              <a:tr h="14069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n-US" sz="1600" dirty="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Make</a:t>
                      </a:r>
                      <a:endParaRPr lang="en-US" sz="1600" dirty="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Model</a:t>
                      </a:r>
                      <a:endParaRPr lang="en-US" sz="1600" dirty="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FWD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AWD</a:t>
                      </a:r>
                      <a:endParaRPr lang="en-US" sz="1600" dirty="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Cylinders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(4, 6, ...)</a:t>
                      </a:r>
                      <a:endParaRPr lang="en-US" sz="1600" dirty="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EPA Mileage</a:t>
                      </a:r>
                      <a:endParaRPr lang="en-US" sz="1600" dirty="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Weight</a:t>
                      </a:r>
                      <a:endParaRPr lang="en-US" sz="160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lectric, </a:t>
                      </a:r>
                      <a:r>
                        <a:rPr lang="en-US" sz="1600" u="sng" dirty="0">
                          <a:effectLst/>
                        </a:rPr>
                        <a:t>G</a:t>
                      </a:r>
                      <a:r>
                        <a:rPr lang="en-US" sz="1600" dirty="0">
                          <a:effectLst/>
                        </a:rPr>
                        <a:t>asoline, </a:t>
                      </a:r>
                      <a:r>
                        <a:rPr lang="en-US" sz="1600" u="sng" dirty="0">
                          <a:effectLst/>
                        </a:rPr>
                        <a:t>D</a:t>
                      </a:r>
                      <a:r>
                        <a:rPr lang="en-US" sz="1600" dirty="0">
                          <a:effectLst/>
                        </a:rPr>
                        <a:t>iesel,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 </a:t>
                      </a:r>
                      <a:r>
                        <a:rPr lang="en-US" sz="1600" u="sng" dirty="0">
                          <a:effectLst/>
                        </a:rPr>
                        <a:t>H</a:t>
                      </a:r>
                      <a:r>
                        <a:rPr lang="en-US" sz="1600" dirty="0">
                          <a:effectLst/>
                        </a:rPr>
                        <a:t>ybrid</a:t>
                      </a:r>
                      <a:endParaRPr lang="en-US" sz="1600" dirty="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6388952"/>
                  </a:ext>
                </a:extLst>
              </a:tr>
              <a:tr h="6617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City</a:t>
                      </a:r>
                      <a:endParaRPr lang="en-US" sz="160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Highway</a:t>
                      </a:r>
                      <a:endParaRPr lang="en-US" sz="1600" dirty="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*Combined</a:t>
                      </a:r>
                      <a:endParaRPr lang="en-US" sz="1600" dirty="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9850148"/>
                  </a:ext>
                </a:extLst>
              </a:tr>
              <a:tr h="3308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2017 </a:t>
                      </a:r>
                      <a:endParaRPr lang="en-US" sz="160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Ford</a:t>
                      </a:r>
                      <a:endParaRPr lang="en-US" sz="160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Escape </a:t>
                      </a:r>
                      <a:endParaRPr lang="en-US" sz="160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FWD</a:t>
                      </a:r>
                      <a:endParaRPr lang="en-US" sz="160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</a:t>
                      </a:r>
                      <a:endParaRPr lang="en-US" sz="160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 </a:t>
                      </a:r>
                      <a:endParaRPr lang="en-US" sz="160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en-US" sz="160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3552</a:t>
                      </a:r>
                      <a:endParaRPr lang="en-US" sz="1600" dirty="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</a:t>
                      </a:r>
                      <a:endParaRPr lang="en-US" sz="1600" dirty="0">
                        <a:effectLst/>
                        <a:latin typeface="Sakkal Majall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907143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6777" y="5994485"/>
            <a:ext cx="12171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*Combined fuel economy is a weighted average of City and Highway MPG values that is calculated by weighting the City value by 55% and the Highway value by 45%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25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86" y="1696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Sample Student Spreadsheet 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2272" y="1495250"/>
          <a:ext cx="11766428" cy="498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1497">
                  <a:extLst>
                    <a:ext uri="{9D8B030D-6E8A-4147-A177-3AD203B41FA5}">
                      <a16:colId xmlns:a16="http://schemas.microsoft.com/office/drawing/2014/main" val="2289962274"/>
                    </a:ext>
                  </a:extLst>
                </a:gridCol>
                <a:gridCol w="1554723">
                  <a:extLst>
                    <a:ext uri="{9D8B030D-6E8A-4147-A177-3AD203B41FA5}">
                      <a16:colId xmlns:a16="http://schemas.microsoft.com/office/drawing/2014/main" val="2698103119"/>
                    </a:ext>
                  </a:extLst>
                </a:gridCol>
                <a:gridCol w="1413386">
                  <a:extLst>
                    <a:ext uri="{9D8B030D-6E8A-4147-A177-3AD203B41FA5}">
                      <a16:colId xmlns:a16="http://schemas.microsoft.com/office/drawing/2014/main" val="1107085641"/>
                    </a:ext>
                  </a:extLst>
                </a:gridCol>
                <a:gridCol w="904566">
                  <a:extLst>
                    <a:ext uri="{9D8B030D-6E8A-4147-A177-3AD203B41FA5}">
                      <a16:colId xmlns:a16="http://schemas.microsoft.com/office/drawing/2014/main" val="4128903145"/>
                    </a:ext>
                  </a:extLst>
                </a:gridCol>
                <a:gridCol w="1469920">
                  <a:extLst>
                    <a:ext uri="{9D8B030D-6E8A-4147-A177-3AD203B41FA5}">
                      <a16:colId xmlns:a16="http://schemas.microsoft.com/office/drawing/2014/main" val="222943370"/>
                    </a:ext>
                  </a:extLst>
                </a:gridCol>
                <a:gridCol w="349815">
                  <a:extLst>
                    <a:ext uri="{9D8B030D-6E8A-4147-A177-3AD203B41FA5}">
                      <a16:colId xmlns:a16="http://schemas.microsoft.com/office/drawing/2014/main" val="3268107423"/>
                    </a:ext>
                  </a:extLst>
                </a:gridCol>
                <a:gridCol w="689024">
                  <a:extLst>
                    <a:ext uri="{9D8B030D-6E8A-4147-A177-3AD203B41FA5}">
                      <a16:colId xmlns:a16="http://schemas.microsoft.com/office/drawing/2014/main" val="483169987"/>
                    </a:ext>
                  </a:extLst>
                </a:gridCol>
                <a:gridCol w="805627">
                  <a:extLst>
                    <a:ext uri="{9D8B030D-6E8A-4147-A177-3AD203B41FA5}">
                      <a16:colId xmlns:a16="http://schemas.microsoft.com/office/drawing/2014/main" val="2752534687"/>
                    </a:ext>
                  </a:extLst>
                </a:gridCol>
                <a:gridCol w="1865669">
                  <a:extLst>
                    <a:ext uri="{9D8B030D-6E8A-4147-A177-3AD203B41FA5}">
                      <a16:colId xmlns:a16="http://schemas.microsoft.com/office/drawing/2014/main" val="573886063"/>
                    </a:ext>
                  </a:extLst>
                </a:gridCol>
                <a:gridCol w="1922201">
                  <a:extLst>
                    <a:ext uri="{9D8B030D-6E8A-4147-A177-3AD203B41FA5}">
                      <a16:colId xmlns:a16="http://schemas.microsoft.com/office/drawing/2014/main" val="19471534"/>
                    </a:ext>
                  </a:extLst>
                </a:gridCol>
              </a:tblGrid>
              <a:tr h="387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Year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Make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Model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Drive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Cylinders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Fuel Economy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Engine Type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Curb Weight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31536980"/>
                  </a:ext>
                </a:extLst>
              </a:tr>
              <a:tr h="727434"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City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Highway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Combined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64069506"/>
                  </a:ext>
                </a:extLst>
              </a:tr>
              <a:tr h="387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2017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Honda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CR-V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FWD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Gasoline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3410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42733269"/>
                  </a:ext>
                </a:extLst>
              </a:tr>
              <a:tr h="387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2017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Mazda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CX-5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FWD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Gasoline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3591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79736643"/>
                  </a:ext>
                </a:extLst>
              </a:tr>
              <a:tr h="387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2017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Hyundai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Tucson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AWD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Gasoline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3493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73578073"/>
                  </a:ext>
                </a:extLst>
              </a:tr>
              <a:tr h="387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2017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Ford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Escape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AWD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Gasoline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3574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58529428"/>
                  </a:ext>
                </a:extLst>
              </a:tr>
              <a:tr h="387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2018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Chevrolet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Equinox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FWD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Gasoline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3327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301437010"/>
                  </a:ext>
                </a:extLst>
              </a:tr>
              <a:tr h="387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2017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Kia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Sportage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FWD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Gasoline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3535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50084816"/>
                  </a:ext>
                </a:extLst>
              </a:tr>
              <a:tr h="387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2017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GMC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Terrain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AWD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18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Gasoline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3930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27587126"/>
                  </a:ext>
                </a:extLst>
              </a:tr>
              <a:tr h="387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2017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Subaru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Forester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AWD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Gasoline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3504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86363869"/>
                  </a:ext>
                </a:extLst>
              </a:tr>
              <a:tr h="387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2017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Nissan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Rouge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FWD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Hybrid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3526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41882385"/>
                  </a:ext>
                </a:extLst>
              </a:tr>
              <a:tr h="387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2017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Toyota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RAV4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AWD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+mn-lt"/>
                        </a:rPr>
                        <a:t>Hybrid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3938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353884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1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299" y="0"/>
            <a:ext cx="8798942" cy="6424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12" y="6377940"/>
            <a:ext cx="11062716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30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EPA Mileage vs. Curb Weight Internet Activities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9788" y="1401298"/>
            <a:ext cx="10754114" cy="1143089"/>
          </a:xfrm>
        </p:spPr>
        <p:txBody>
          <a:bodyPr>
            <a:noAutofit/>
          </a:bodyPr>
          <a:lstStyle/>
          <a:p>
            <a:r>
              <a:rPr lang="en-US" sz="3600" dirty="0" smtClean="0"/>
              <a:t>PHY 2049C – (5 hours), Physics II with Calculus – course for Science and Engineering Majors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355" y="2824251"/>
            <a:ext cx="10955547" cy="403374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Laboratories designed to further investigate and reinforce physical principles studied in classroom</a:t>
            </a:r>
          </a:p>
          <a:p>
            <a:r>
              <a:rPr lang="en-US" sz="3600" dirty="0" smtClean="0"/>
              <a:t>Internet activity introduced during 2016-2017 as a two-week laboratory activity</a:t>
            </a:r>
          </a:p>
          <a:p>
            <a:r>
              <a:rPr lang="en-US" sz="3600" dirty="0" smtClean="0"/>
              <a:t>Internet activity designed to strengthen data analysis skills (Excel) and provide opportunities to communicate findings (</a:t>
            </a:r>
            <a:r>
              <a:rPr lang="en-US" sz="3600" dirty="0"/>
              <a:t>P</a:t>
            </a:r>
            <a:r>
              <a:rPr lang="en-US" sz="3600" dirty="0" smtClean="0"/>
              <a:t>owerPoint) as done by professionals in their fields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78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Activity Purpose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To provide students with an opportunity for: 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Collaborative learning </a:t>
            </a:r>
          </a:p>
          <a:p>
            <a:r>
              <a:rPr lang="en-US" sz="3200" dirty="0" smtClean="0"/>
              <a:t>Modeling real-world physics phenomena</a:t>
            </a:r>
            <a:endParaRPr lang="en-US" sz="3200" dirty="0"/>
          </a:p>
          <a:p>
            <a:r>
              <a:rPr lang="en-US" sz="3200" dirty="0" smtClean="0"/>
              <a:t>Improving data analysis skills using Excel</a:t>
            </a:r>
          </a:p>
          <a:p>
            <a:r>
              <a:rPr lang="en-US" sz="3200" dirty="0" smtClean="0"/>
              <a:t>Preparing research findings for presentation</a:t>
            </a:r>
            <a:endParaRPr lang="en-US" sz="3200" dirty="0"/>
          </a:p>
          <a:p>
            <a:r>
              <a:rPr lang="en-US" sz="3200" dirty="0" smtClean="0"/>
              <a:t>Making professional meeting-type PowerPoint presentations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65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Activity Layout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r>
              <a:rPr lang="en-US" sz="3200" dirty="0"/>
              <a:t>Two two-hour laboratory periods are used </a:t>
            </a:r>
            <a:r>
              <a:rPr lang="en-US" sz="3200" dirty="0" smtClean="0"/>
              <a:t>for this activity</a:t>
            </a:r>
          </a:p>
          <a:p>
            <a:r>
              <a:rPr lang="en-US" sz="3200" dirty="0" smtClean="0"/>
              <a:t>Students </a:t>
            </a:r>
            <a:r>
              <a:rPr lang="en-US" sz="3200" dirty="0"/>
              <a:t>will first work in </a:t>
            </a:r>
            <a:r>
              <a:rPr lang="en-US" sz="3200" dirty="0" smtClean="0"/>
              <a:t>groups of two or three, </a:t>
            </a:r>
            <a:r>
              <a:rPr lang="en-US" sz="3200" dirty="0"/>
              <a:t>and use the Internet to research technical information on vehicle Fuel Economy ratings and Curb Weight for </a:t>
            </a:r>
            <a:r>
              <a:rPr lang="en-US" sz="3200" dirty="0" smtClean="0"/>
              <a:t>assigned EPA </a:t>
            </a:r>
            <a:r>
              <a:rPr lang="en-US" sz="3200" dirty="0"/>
              <a:t>Class Sizes. </a:t>
            </a:r>
            <a:endParaRPr lang="en-US" sz="3200" dirty="0" smtClean="0"/>
          </a:p>
          <a:p>
            <a:r>
              <a:rPr lang="en-US" sz="3200" dirty="0" smtClean="0"/>
              <a:t>Each </a:t>
            </a:r>
            <a:r>
              <a:rPr lang="en-US" sz="3200" dirty="0"/>
              <a:t>group’s </a:t>
            </a:r>
            <a:r>
              <a:rPr lang="en-US" sz="3200" dirty="0" smtClean="0"/>
              <a:t>smaller </a:t>
            </a:r>
            <a:r>
              <a:rPr lang="en-US" sz="3200" dirty="0"/>
              <a:t>data sets will then be </a:t>
            </a:r>
            <a:r>
              <a:rPr lang="en-US" sz="3200" dirty="0" smtClean="0"/>
              <a:t>SHARED </a:t>
            </a:r>
            <a:r>
              <a:rPr lang="en-US" sz="3200" dirty="0"/>
              <a:t>with all groups </a:t>
            </a:r>
            <a:endParaRPr lang="en-US" sz="3200" dirty="0" smtClean="0"/>
          </a:p>
          <a:p>
            <a:r>
              <a:rPr lang="en-US" sz="3200" dirty="0" smtClean="0"/>
              <a:t>During </a:t>
            </a:r>
            <a:r>
              <a:rPr lang="en-US" sz="3200" dirty="0"/>
              <a:t>the second week, groups will organize </a:t>
            </a:r>
            <a:r>
              <a:rPr lang="en-US" sz="3200" dirty="0" smtClean="0"/>
              <a:t>and analyze a </a:t>
            </a:r>
            <a:r>
              <a:rPr lang="en-US" sz="3200" dirty="0"/>
              <a:t>larger set of </a:t>
            </a:r>
            <a:r>
              <a:rPr lang="en-US" sz="3200" dirty="0" smtClean="0"/>
              <a:t>data, and </a:t>
            </a:r>
            <a:r>
              <a:rPr lang="en-US" sz="3200" dirty="0"/>
              <a:t>present their findings in a professional meeting </a:t>
            </a:r>
            <a:r>
              <a:rPr lang="en-US" sz="3200" dirty="0" smtClean="0"/>
              <a:t>format</a:t>
            </a:r>
          </a:p>
        </p:txBody>
      </p:sp>
    </p:spTree>
    <p:extLst>
      <p:ext uri="{BB962C8B-B14F-4D97-AF65-F5344CB8AC3E}">
        <p14:creationId xmlns:p14="http://schemas.microsoft.com/office/powerpoint/2010/main" val="3411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5476</TotalTime>
  <Words>1992</Words>
  <Application>Microsoft Office PowerPoint</Application>
  <PresentationFormat>Widescreen</PresentationFormat>
  <Paragraphs>333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Corbel</vt:lpstr>
      <vt:lpstr>Sakkal Majalla</vt:lpstr>
      <vt:lpstr>Times New Roman</vt:lpstr>
      <vt:lpstr>Wingdings</vt:lpstr>
      <vt:lpstr>Office Theme</vt:lpstr>
      <vt:lpstr>Educational subjects 16x9</vt:lpstr>
      <vt:lpstr>Parallax</vt:lpstr>
      <vt:lpstr>EPA Mileage - Curb Weight Internet Activity for Introductory Calculus Physics II  </vt:lpstr>
      <vt:lpstr>Outline:  Predicting Vehicle MPG with Curb Weight</vt:lpstr>
      <vt:lpstr>EPA Mileage vs. Curb Weight Internet Activities</vt:lpstr>
      <vt:lpstr>Activity Instructions </vt:lpstr>
      <vt:lpstr>Sample Student Spreadsheet  </vt:lpstr>
      <vt:lpstr>PowerPoint Presentation</vt:lpstr>
      <vt:lpstr>EPA Mileage vs. Curb Weight Internet Activities</vt:lpstr>
      <vt:lpstr>Activity Purpose </vt:lpstr>
      <vt:lpstr>Activity Layout</vt:lpstr>
      <vt:lpstr>Analysis Guidelines of MPG vs. Curb Weight Data</vt:lpstr>
      <vt:lpstr>PowerPoint Presentation</vt:lpstr>
      <vt:lpstr>Gas Efficiency Related to Curb Weight Combined</vt:lpstr>
      <vt:lpstr>PowerPoint Presentation</vt:lpstr>
      <vt:lpstr>Summary of PHY 2049C Student Feedback</vt:lpstr>
      <vt:lpstr>Summary of PHY 2049C Student Feedback - II</vt:lpstr>
      <vt:lpstr>Several Observations and Future Considerations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Dave3650</dc:creator>
  <cp:lastModifiedBy>Skoczelas, Brenda</cp:lastModifiedBy>
  <cp:revision>122</cp:revision>
  <dcterms:created xsi:type="dcterms:W3CDTF">2017-07-18T11:48:05Z</dcterms:created>
  <dcterms:modified xsi:type="dcterms:W3CDTF">2017-07-24T18:03:14Z</dcterms:modified>
</cp:coreProperties>
</file>